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2"/>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21" r:id="rId36"/>
    <p:sldId id="414" r:id="rId37"/>
    <p:sldId id="415" r:id="rId38"/>
    <p:sldId id="278" r:id="rId39"/>
    <p:sldId id="371" r:id="rId40"/>
    <p:sldId id="413" r:id="rId4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04" autoAdjust="0"/>
  </p:normalViewPr>
  <p:slideViewPr>
    <p:cSldViewPr snapToGrid="0" snapToObjects="1">
      <p:cViewPr varScale="1">
        <p:scale>
          <a:sx n="88" d="100"/>
          <a:sy n="88" d="100"/>
        </p:scale>
        <p:origin x="-384" y="-104"/>
      </p:cViewPr>
      <p:guideLst>
        <p:guide orient="horz" pos="162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pPr marL="171450" indent="-171450">
              <a:buFont typeface="Arial"/>
              <a:buChar char="•"/>
            </a:pPr>
            <a:r>
              <a:rPr lang="en-US" dirty="0" smtClean="0"/>
              <a:t>Spring Cloud</a:t>
            </a:r>
          </a:p>
          <a:p>
            <a:pPr marL="628650" lvl="1" indent="-171450">
              <a:buFont typeface="Arial"/>
              <a:buChar char="•"/>
            </a:pPr>
            <a:r>
              <a:rPr lang="en-US" dirty="0" smtClean="0"/>
              <a:t>Push UI</a:t>
            </a:r>
          </a:p>
          <a:p>
            <a:pPr marL="628650" lvl="1" indent="-171450">
              <a:buFont typeface="Arial"/>
              <a:buChar char="•"/>
            </a:pPr>
            <a:r>
              <a:rPr lang="en-US" dirty="0" smtClean="0"/>
              <a:t>While app is uploading talk through creating and binding of services</a:t>
            </a:r>
          </a:p>
          <a:p>
            <a:pPr marL="628650" lvl="1" indent="-171450">
              <a:buFont typeface="Arial"/>
              <a:buChar char="•"/>
            </a:pPr>
            <a:r>
              <a:rPr lang="en-US" dirty="0" smtClean="0"/>
              <a:t>App appears in Service Registry</a:t>
            </a:r>
          </a:p>
          <a:p>
            <a:pPr marL="628650" lvl="1" indent="-171450">
              <a:buFont typeface="Arial"/>
              <a:buChar char="•"/>
            </a:pPr>
            <a:r>
              <a:rPr lang="en-US" dirty="0" smtClean="0"/>
              <a:t>Show App… no server on backend</a:t>
            </a:r>
          </a:p>
          <a:p>
            <a:pPr marL="628650" lvl="1" indent="-171450">
              <a:buFont typeface="Arial"/>
              <a:buChar char="•"/>
            </a:pPr>
            <a:r>
              <a:rPr lang="en-US" dirty="0" smtClean="0"/>
              <a:t>Show </a:t>
            </a:r>
            <a:r>
              <a:rPr lang="en-US" dirty="0" err="1" smtClean="0"/>
              <a:t>Hystrix</a:t>
            </a:r>
            <a:r>
              <a:rPr lang="en-US" dirty="0" smtClean="0"/>
              <a:t> Dashboard  — circuit open</a:t>
            </a:r>
          </a:p>
          <a:p>
            <a:pPr marL="628650" lvl="1" indent="-171450">
              <a:buFont typeface="Arial"/>
              <a:buChar char="•"/>
            </a:pPr>
            <a:r>
              <a:rPr lang="en-US" dirty="0" smtClean="0"/>
              <a:t>siege -c 10 -v http://fortunes-</a:t>
            </a:r>
            <a:r>
              <a:rPr lang="en-US" dirty="0" err="1" smtClean="0"/>
              <a:t>ui.vert.fe.gopivotal.com</a:t>
            </a:r>
            <a:r>
              <a:rPr lang="en-US" dirty="0" smtClean="0"/>
              <a:t>/random</a:t>
            </a:r>
          </a:p>
          <a:p>
            <a:pPr marL="628650" lvl="1" indent="-171450">
              <a:buFont typeface="Arial"/>
              <a:buChar char="•"/>
            </a:pPr>
            <a:r>
              <a:rPr lang="en-US" dirty="0" smtClean="0"/>
              <a:t>Push Backend fortune app</a:t>
            </a:r>
          </a:p>
          <a:p>
            <a:pPr marL="628650" lvl="1" indent="-171450">
              <a:buFont typeface="Arial"/>
              <a:buChar char="•"/>
            </a:pPr>
            <a:r>
              <a:rPr lang="en-US" dirty="0" smtClean="0"/>
              <a:t>While app deploys show some code that enables this</a:t>
            </a:r>
          </a:p>
          <a:p>
            <a:pPr marL="1085850" lvl="2" indent="-171450">
              <a:buFont typeface="Arial"/>
              <a:buChar char="•"/>
            </a:pPr>
            <a:r>
              <a:rPr lang="en-US" dirty="0" smtClean="0"/>
              <a:t>Annotations</a:t>
            </a:r>
          </a:p>
          <a:p>
            <a:pPr marL="1085850" lvl="2" indent="-171450">
              <a:buFont typeface="Arial"/>
              <a:buChar char="•"/>
            </a:pPr>
            <a:r>
              <a:rPr lang="en-US" dirty="0" smtClean="0"/>
              <a:t>ribbon reference in rest template</a:t>
            </a:r>
          </a:p>
          <a:p>
            <a:pPr marL="1085850" lvl="2" indent="-171450">
              <a:buFont typeface="Arial"/>
              <a:buChar char="•"/>
            </a:pPr>
            <a:r>
              <a:rPr lang="en-US" dirty="0" err="1" smtClean="0"/>
              <a:t>Hysterix</a:t>
            </a:r>
            <a:endParaRPr lang="en-US" dirty="0" smtClean="0"/>
          </a:p>
          <a:p>
            <a:pPr marL="628650" lvl="1" indent="-171450">
              <a:buFont typeface="Arial"/>
              <a:buChar char="•"/>
            </a:pPr>
            <a:r>
              <a:rPr lang="en-US" dirty="0" smtClean="0"/>
              <a:t>App is in Eureka — Show app connecting successfully</a:t>
            </a:r>
          </a:p>
          <a:p>
            <a:pPr marL="628650" lvl="1" indent="-171450">
              <a:buFont typeface="Arial"/>
              <a:buChar char="•"/>
            </a:pPr>
            <a:r>
              <a:rPr lang="en-US" dirty="0" smtClean="0"/>
              <a:t>UI app has actuator enabled… </a:t>
            </a:r>
            <a:r>
              <a:rPr lang="en-US" dirty="0" err="1" smtClean="0"/>
              <a:t>hystrix</a:t>
            </a:r>
            <a:r>
              <a:rPr lang="en-US" dirty="0" smtClean="0"/>
              <a:t> metrics come in here</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developer experience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Support</a:t>
            </a:r>
            <a:r>
              <a:rPr lang="en-US" baseline="0" dirty="0" smtClean="0"/>
              <a:t> Custom </a:t>
            </a:r>
            <a:r>
              <a:rPr lang="en-US" baseline="0" dirty="0" err="1" smtClean="0"/>
              <a:t>Buildpacks</a:t>
            </a:r>
            <a:r>
              <a:rPr lang="en-US" baseline="0" dirty="0" smtClean="0"/>
              <a:t> and service </a:t>
            </a:r>
            <a:r>
              <a:rPr lang="en-US" baseline="0" dirty="0" err="1" smtClean="0"/>
              <a:t>borkers</a:t>
            </a:r>
            <a:endParaRPr lang="en-US" dirty="0" smtClean="0"/>
          </a:p>
          <a:p>
            <a:r>
              <a:rPr lang="en-US" baseline="0" dirty="0" smtClean="0"/>
              <a:t>Both include BOSH (</a:t>
            </a:r>
            <a:r>
              <a:rPr lang="en-US" baseline="0" dirty="0" err="1" smtClean="0"/>
              <a:t>albiet</a:t>
            </a:r>
            <a:r>
              <a:rPr lang="en-US" baseline="0" dirty="0" smtClean="0"/>
              <a:t> differently)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use Diego Runtime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support </a:t>
            </a:r>
            <a:r>
              <a:rPr lang="en-US" baseline="0" dirty="0" err="1" smtClean="0"/>
              <a:t>Docker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have application HA and scaling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allow service brokers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Single VM vs. 26 VMs (t2.small OK!)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 Apps/</a:t>
            </a:r>
            <a:r>
              <a:rPr lang="en-US" dirty="0" err="1" smtClean="0"/>
              <a:t>Opps</a:t>
            </a:r>
            <a:r>
              <a:rPr lang="en-US" baseline="0" dirty="0" smtClean="0"/>
              <a:t> Manager (</a:t>
            </a:r>
            <a:r>
              <a:rPr lang="en-US" baseline="0" dirty="0" err="1" smtClean="0"/>
              <a:t>Roadmapped</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 tiles in </a:t>
            </a:r>
            <a:r>
              <a:rPr lang="en-US" baseline="0" dirty="0" err="1" smtClean="0"/>
              <a:t>Micropcf</a:t>
            </a:r>
            <a:endParaRPr lang="en-US" baseline="0" dirty="0" smtClean="0"/>
          </a:p>
          <a:p>
            <a:r>
              <a:rPr lang="en-US" baseline="0" dirty="0" err="1" smtClean="0"/>
              <a:t>Monit</a:t>
            </a:r>
            <a:r>
              <a:rPr lang="en-US" baseline="0" dirty="0" smtClean="0"/>
              <a:t> Process Monitoring </a:t>
            </a:r>
            <a:r>
              <a:rPr lang="en-US" baseline="0" dirty="0" err="1" smtClean="0"/>
              <a:t>vs</a:t>
            </a:r>
            <a:r>
              <a:rPr lang="en-US" baseline="0" dirty="0" smtClean="0"/>
              <a:t> 4 Levels H.A.</a:t>
            </a:r>
          </a:p>
          <a:p>
            <a:r>
              <a:rPr lang="en-US" baseline="0" dirty="0" smtClean="0"/>
              <a:t>Runtime Version Parity with PCF is planned</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18556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Enterprise</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669117" cy="460500"/>
          </a:xfrm>
          <a:prstGeom prst="rect">
            <a:avLst/>
          </a:prstGeom>
        </p:spPr>
        <p:txBody>
          <a:bodyPr lIns="91425" tIns="91425" rIns="91425" bIns="91425" anchor="t" anchorCtr="0">
            <a:noAutofit/>
          </a:bodyPr>
          <a:lstStyle/>
          <a:p>
            <a:pPr lvl="0"/>
            <a:r>
              <a:rPr lang="en-US" sz="3200" dirty="0" smtClean="0">
                <a:solidFill>
                  <a:srgbClr val="2C95DD"/>
                </a:solidFill>
              </a:rPr>
              <a:t>Bootstrap your Application Now: </a:t>
            </a:r>
            <a:r>
              <a:rPr lang="en-US" sz="2400" dirty="0" smtClean="0">
                <a:solidFill>
                  <a:srgbClr val="2C95DD"/>
                </a:solidFill>
              </a:rPr>
              <a:t>http://</a:t>
            </a:r>
            <a:r>
              <a:rPr lang="en-US" sz="2400" dirty="0" err="1" smtClean="0">
                <a:solidFill>
                  <a:srgbClr val="2C95DD"/>
                </a:solidFill>
              </a:rPr>
              <a:t>start.spring.io</a:t>
            </a:r>
            <a:endParaRPr lang="en" sz="2400" baseline="30000" dirty="0">
              <a:solidFill>
                <a:srgbClr val="FFFFFF"/>
              </a:solidFill>
            </a:endParaRPr>
          </a:p>
        </p:txBody>
      </p:sp>
      <p:pic>
        <p:nvPicPr>
          <p:cNvPr id="2" name="Picture 1" descr="start.spring.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24" y="959641"/>
            <a:ext cx="6303580" cy="365645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1"/>
            <a:ext cx="8410499" cy="845166"/>
          </a:xfrm>
          <a:prstGeom prst="rect">
            <a:avLst/>
          </a:prstGeom>
        </p:spPr>
        <p:txBody>
          <a:bodyPr lIns="91425" tIns="91425" rIns="91425" bIns="91425" anchor="t" anchorCtr="0">
            <a:noAutofit/>
          </a:bodyPr>
          <a:lstStyle/>
          <a:p>
            <a:pPr lvl="0" algn="ctr"/>
            <a:r>
              <a:rPr lang="en-US" sz="3200" dirty="0" smtClean="0">
                <a:solidFill>
                  <a:srgbClr val="2C95DD"/>
                </a:solidFill>
              </a:rPr>
              <a:t>Get PCF on a Single Machine with </a:t>
            </a:r>
            <a:r>
              <a:rPr lang="en-US" sz="3200" dirty="0" err="1" smtClean="0">
                <a:solidFill>
                  <a:srgbClr val="2C95DD"/>
                </a:solidFill>
              </a:rPr>
              <a:t>MicroPCF</a:t>
            </a:r>
            <a:r>
              <a:rPr lang="en-US" sz="3200" dirty="0">
                <a:solidFill>
                  <a:srgbClr val="2C95DD"/>
                </a:solidFill>
              </a:rPr>
              <a:t/>
            </a:r>
            <a:br>
              <a:rPr lang="en-US" sz="3200" dirty="0">
                <a:solidFill>
                  <a:srgbClr val="2C95DD"/>
                </a:solidFill>
              </a:rPr>
            </a:br>
            <a:r>
              <a:rPr lang="en-US" sz="2400" dirty="0">
                <a:solidFill>
                  <a:srgbClr val="2C95DD"/>
                </a:solidFill>
              </a:rPr>
              <a:t>https://</a:t>
            </a:r>
            <a:r>
              <a:rPr lang="en-US" sz="2400" dirty="0" err="1">
                <a:solidFill>
                  <a:srgbClr val="2C95DD"/>
                </a:solidFill>
              </a:rPr>
              <a:t>github.com</a:t>
            </a:r>
            <a:r>
              <a:rPr lang="en-US" sz="2400" dirty="0">
                <a:solidFill>
                  <a:srgbClr val="2C95DD"/>
                </a:solidFill>
              </a:rPr>
              <a:t>/pivotal-</a:t>
            </a:r>
            <a:r>
              <a:rPr lang="en-US" sz="2400" dirty="0" err="1">
                <a:solidFill>
                  <a:srgbClr val="2C95DD"/>
                </a:solidFill>
              </a:rPr>
              <a:t>cf</a:t>
            </a:r>
            <a:r>
              <a:rPr lang="en-US" sz="2400" dirty="0">
                <a:solidFill>
                  <a:srgbClr val="2C95DD"/>
                </a:solidFill>
              </a:rPr>
              <a:t>/</a:t>
            </a:r>
            <a:r>
              <a:rPr lang="en-US" sz="2400" dirty="0" err="1">
                <a:solidFill>
                  <a:srgbClr val="2C95DD"/>
                </a:solidFill>
              </a:rPr>
              <a:t>micropcf</a:t>
            </a:r>
            <a:endParaRPr lang="en" sz="2400" baseline="30000" dirty="0">
              <a:solidFill>
                <a:srgbClr val="FFFFFF"/>
              </a:solidFill>
            </a:endParaRPr>
          </a:p>
        </p:txBody>
      </p:sp>
      <p:sp>
        <p:nvSpPr>
          <p:cNvPr id="4" name="TextBox 3"/>
          <p:cNvSpPr txBox="1"/>
          <p:nvPr/>
        </p:nvSpPr>
        <p:spPr>
          <a:xfrm>
            <a:off x="366712" y="1583765"/>
            <a:ext cx="4557059" cy="2800767"/>
          </a:xfrm>
          <a:prstGeom prst="rect">
            <a:avLst/>
          </a:prstGeom>
          <a:noFill/>
        </p:spPr>
        <p:txBody>
          <a:bodyPr wrap="square" rtlCol="0">
            <a:spAutoFit/>
          </a:bodyPr>
          <a:lstStyle/>
          <a:p>
            <a:r>
              <a:rPr lang="en-US" sz="1800" dirty="0" smtClean="0">
                <a:solidFill>
                  <a:schemeClr val="bg1"/>
                </a:solidFill>
              </a:rPr>
              <a:t>Developer Experience Same as PCF</a:t>
            </a:r>
          </a:p>
          <a:p>
            <a:r>
              <a:rPr lang="en-US" sz="1800" dirty="0" smtClean="0">
                <a:solidFill>
                  <a:schemeClr val="bg1"/>
                </a:solidFill>
              </a:rPr>
              <a:t>Custom </a:t>
            </a:r>
            <a:r>
              <a:rPr lang="en-US" sz="1800" dirty="0" err="1" smtClean="0">
                <a:solidFill>
                  <a:schemeClr val="bg1"/>
                </a:solidFill>
              </a:rPr>
              <a:t>Buildpacks</a:t>
            </a:r>
            <a:r>
              <a:rPr lang="en-US" sz="1800" dirty="0" smtClean="0">
                <a:solidFill>
                  <a:schemeClr val="bg1"/>
                </a:solidFill>
              </a:rPr>
              <a:t> </a:t>
            </a:r>
          </a:p>
          <a:p>
            <a:r>
              <a:rPr lang="en-US" sz="1800" dirty="0" err="1" smtClean="0">
                <a:solidFill>
                  <a:schemeClr val="bg1"/>
                </a:solidFill>
              </a:rPr>
              <a:t>Docker</a:t>
            </a:r>
            <a:r>
              <a:rPr lang="en-US" sz="1800" dirty="0" smtClean="0">
                <a:solidFill>
                  <a:schemeClr val="bg1"/>
                </a:solidFill>
              </a:rPr>
              <a:t> Support</a:t>
            </a:r>
          </a:p>
          <a:p>
            <a:r>
              <a:rPr lang="en-US" sz="1800" dirty="0" smtClean="0">
                <a:solidFill>
                  <a:schemeClr val="bg1"/>
                </a:solidFill>
              </a:rPr>
              <a:t>Service Brokers</a:t>
            </a:r>
          </a:p>
          <a:p>
            <a:r>
              <a:rPr lang="en-US" sz="1800" dirty="0" smtClean="0">
                <a:solidFill>
                  <a:schemeClr val="bg1"/>
                </a:solidFill>
              </a:rPr>
              <a:t>Provides Logging</a:t>
            </a:r>
          </a:p>
          <a:p>
            <a:r>
              <a:rPr lang="en-US" sz="1800" dirty="0" smtClean="0">
                <a:solidFill>
                  <a:schemeClr val="bg1"/>
                </a:solidFill>
              </a:rPr>
              <a:t>Application HA</a:t>
            </a:r>
          </a:p>
          <a:p>
            <a:r>
              <a:rPr lang="en-US" sz="1800" dirty="0" smtClean="0">
                <a:solidFill>
                  <a:schemeClr val="bg1"/>
                </a:solidFill>
              </a:rPr>
              <a:t>Application Scaling</a:t>
            </a:r>
          </a:p>
          <a:p>
            <a:r>
              <a:rPr lang="en-US" sz="1800" dirty="0" smtClean="0">
                <a:solidFill>
                  <a:schemeClr val="bg1"/>
                </a:solidFill>
              </a:rPr>
              <a:t>VM Process Monitoring (BOSH/</a:t>
            </a:r>
            <a:r>
              <a:rPr lang="en-US" sz="1800" dirty="0" err="1" smtClean="0">
                <a:solidFill>
                  <a:schemeClr val="bg1"/>
                </a:solidFill>
              </a:rPr>
              <a:t>Monit</a:t>
            </a:r>
            <a:r>
              <a:rPr lang="en-US" sz="1800" dirty="0" smtClean="0">
                <a:solidFill>
                  <a:schemeClr val="bg1"/>
                </a:solidFill>
              </a:rPr>
              <a:t>)</a:t>
            </a:r>
          </a:p>
          <a:p>
            <a:r>
              <a:rPr lang="en-US" sz="1800" dirty="0" smtClean="0">
                <a:solidFill>
                  <a:schemeClr val="bg1"/>
                </a:solidFill>
              </a:rPr>
              <a:t>Uses Diego Runtime</a:t>
            </a:r>
            <a:endParaRPr lang="en-US" dirty="0" smtClean="0">
              <a:solidFill>
                <a:schemeClr val="bg1"/>
              </a:solidFill>
            </a:endParaRPr>
          </a:p>
          <a:p>
            <a:endParaRPr lang="en-US" dirty="0">
              <a:solidFill>
                <a:schemeClr val="bg1"/>
              </a:solidFill>
            </a:endParaRPr>
          </a:p>
        </p:txBody>
      </p:sp>
      <p:sp>
        <p:nvSpPr>
          <p:cNvPr id="7" name="TextBox 6"/>
          <p:cNvSpPr txBox="1"/>
          <p:nvPr/>
        </p:nvSpPr>
        <p:spPr>
          <a:xfrm>
            <a:off x="4923771" y="1583765"/>
            <a:ext cx="4011053" cy="3077766"/>
          </a:xfrm>
          <a:prstGeom prst="rect">
            <a:avLst/>
          </a:prstGeom>
          <a:noFill/>
        </p:spPr>
        <p:txBody>
          <a:bodyPr wrap="square" rtlCol="0">
            <a:spAutoFit/>
          </a:bodyPr>
          <a:lstStyle/>
          <a:p>
            <a:r>
              <a:rPr lang="en-US" sz="1800" dirty="0" smtClean="0">
                <a:solidFill>
                  <a:schemeClr val="bg1"/>
                </a:solidFill>
              </a:rPr>
              <a:t>Single VM (T2.Small on AWS OK!)</a:t>
            </a:r>
          </a:p>
          <a:p>
            <a:r>
              <a:rPr lang="en-US" sz="1800" dirty="0" smtClean="0">
                <a:solidFill>
                  <a:schemeClr val="bg1"/>
                </a:solidFill>
              </a:rPr>
              <a:t>Apps restart after Stop/Start VM</a:t>
            </a:r>
          </a:p>
          <a:p>
            <a:endParaRPr lang="en-US" sz="1800" dirty="0">
              <a:solidFill>
                <a:schemeClr val="bg1"/>
              </a:solidFill>
            </a:endParaRPr>
          </a:p>
          <a:p>
            <a:r>
              <a:rPr lang="en-US" sz="1800" dirty="0" err="1" smtClean="0">
                <a:solidFill>
                  <a:schemeClr val="bg1"/>
                </a:solidFill>
              </a:rPr>
              <a:t>Roadmapped</a:t>
            </a:r>
            <a:r>
              <a:rPr lang="en-US" sz="1800" dirty="0" smtClean="0">
                <a:solidFill>
                  <a:schemeClr val="bg1"/>
                </a:solidFill>
              </a:rPr>
              <a:t>:</a:t>
            </a:r>
          </a:p>
          <a:p>
            <a:r>
              <a:rPr lang="en-US" sz="1800" dirty="0" smtClean="0">
                <a:solidFill>
                  <a:schemeClr val="bg1"/>
                </a:solidFill>
              </a:rPr>
              <a:t>    Apps Manager GUI</a:t>
            </a:r>
            <a:endParaRPr lang="en-US" sz="1800" dirty="0">
              <a:solidFill>
                <a:schemeClr val="bg1"/>
              </a:solidFill>
            </a:endParaRPr>
          </a:p>
          <a:p>
            <a:r>
              <a:rPr lang="en-US" sz="1800" dirty="0" smtClean="0">
                <a:solidFill>
                  <a:schemeClr val="bg1"/>
                </a:solidFill>
              </a:rPr>
              <a:t>    Runtime version Parity with PCF</a:t>
            </a:r>
          </a:p>
          <a:p>
            <a:endParaRPr lang="en-US" sz="1800" dirty="0">
              <a:solidFill>
                <a:schemeClr val="bg1"/>
              </a:solidFill>
            </a:endParaRPr>
          </a:p>
          <a:p>
            <a:r>
              <a:rPr lang="en-US" sz="1800" dirty="0" smtClean="0">
                <a:solidFill>
                  <a:schemeClr val="bg1"/>
                </a:solidFill>
              </a:rPr>
              <a:t>Not supported/provided:</a:t>
            </a:r>
          </a:p>
          <a:p>
            <a:r>
              <a:rPr lang="en-US" sz="1800" dirty="0" smtClean="0">
                <a:solidFill>
                  <a:schemeClr val="bg1"/>
                </a:solidFill>
              </a:rPr>
              <a:t>    Ops Manager </a:t>
            </a:r>
          </a:p>
          <a:p>
            <a:r>
              <a:rPr lang="en-US" sz="1800" dirty="0" smtClean="0">
                <a:solidFill>
                  <a:schemeClr val="bg1"/>
                </a:solidFill>
              </a:rPr>
              <a:t>    BOSH &amp; 4 Level H.A.</a:t>
            </a:r>
          </a:p>
          <a:p>
            <a:endParaRPr lang="en-US" dirty="0">
              <a:solidFill>
                <a:schemeClr val="bg1"/>
              </a:solidFill>
            </a:endParaRPr>
          </a:p>
        </p:txBody>
      </p:sp>
    </p:spTree>
    <p:extLst>
      <p:ext uri="{BB962C8B-B14F-4D97-AF65-F5344CB8AC3E}">
        <p14:creationId xmlns:p14="http://schemas.microsoft.com/office/powerpoint/2010/main" val="20468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0" y="-9442"/>
            <a:ext cx="9144000" cy="4648034"/>
          </a:xfrm>
          <a:prstGeom prst="rect">
            <a:avLst/>
          </a:prstGeom>
          <a:ln w="12700">
            <a:miter lim="400000"/>
          </a:ln>
          <a:effectLst>
            <a:outerShdw blurRad="38100" dist="20000" dir="5400000" rotWithShape="0">
              <a:srgbClr val="000000"/>
            </a:outerShdw>
          </a:effectLst>
        </p:spPr>
      </p:pic>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78907</TotalTime>
  <Words>1986</Words>
  <Application>Microsoft Macintosh PowerPoint</Application>
  <PresentationFormat>On-screen Show (16:9)</PresentationFormat>
  <Paragraphs>424</Paragraphs>
  <Slides>39</Slides>
  <Notes>35</Notes>
  <HiddenSlides>2</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Bootstrap your Application Now: http://start.spring.io</vt:lpstr>
      <vt:lpstr>Get PCF on a Single Machine with MicroPCF https://github.com/pivotal-cf/micropcf</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359</cp:revision>
  <dcterms:modified xsi:type="dcterms:W3CDTF">2016-02-04T17:51:14Z</dcterms:modified>
</cp:coreProperties>
</file>